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1" r:id="rId2"/>
    <p:sldId id="385" r:id="rId3"/>
    <p:sldId id="332" r:id="rId4"/>
    <p:sldId id="333" r:id="rId5"/>
    <p:sldId id="301" r:id="rId6"/>
    <p:sldId id="326" r:id="rId7"/>
    <p:sldId id="327" r:id="rId8"/>
    <p:sldId id="330" r:id="rId9"/>
    <p:sldId id="386" r:id="rId10"/>
    <p:sldId id="314" r:id="rId11"/>
    <p:sldId id="38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6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F7E719-494C-4F11-B509-28D6AD1A278D}" type="datetimeFigureOut">
              <a:rPr lang="ru-RU" smtClean="0"/>
              <a:pPr/>
              <a:t>05.02.2025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B0E6F-675F-4630-BE6B-070AC34721A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500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chemeClr val="tx1"/>
                </a:solidFill>
              </a:rPr>
              <a:t>Формирование у дошкольников старшего возраста основ патриотизма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5357826"/>
            <a:ext cx="9144000" cy="150017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Автор проекта: </a:t>
            </a:r>
            <a:r>
              <a:rPr lang="ru-RU" sz="2400" b="1" i="1" dirty="0" smtClean="0">
                <a:solidFill>
                  <a:schemeClr val="tx1"/>
                </a:solidFill>
              </a:rPr>
              <a:t>Кузьминова Н.М.</a:t>
            </a:r>
            <a:r>
              <a:rPr lang="ru-RU" sz="2400" b="1" i="1" dirty="0" smtClean="0">
                <a:solidFill>
                  <a:schemeClr val="tx1"/>
                </a:solidFill>
              </a:rPr>
              <a:t>– </a:t>
            </a:r>
            <a:endParaRPr lang="ru-RU" sz="24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2400" b="1" i="1" dirty="0" smtClean="0">
                <a:solidFill>
                  <a:schemeClr val="tx1"/>
                </a:solidFill>
              </a:rPr>
              <a:t>воспитатель МБДОУ «Детский сад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№ </a:t>
            </a:r>
            <a:r>
              <a:rPr lang="ru-RU" sz="2400" b="1" i="1" dirty="0" smtClean="0">
                <a:solidFill>
                  <a:schemeClr val="tx1"/>
                </a:solidFill>
              </a:rPr>
              <a:t>26</a:t>
            </a:r>
            <a:r>
              <a:rPr lang="ru-RU" sz="2400" b="1" i="1" dirty="0">
                <a:solidFill>
                  <a:schemeClr val="tx1"/>
                </a:solidFill>
              </a:rPr>
              <a:t> </a:t>
            </a:r>
            <a:r>
              <a:rPr lang="ru-RU" sz="2400" b="1" i="1" dirty="0" smtClean="0">
                <a:solidFill>
                  <a:schemeClr val="tx1"/>
                </a:solidFill>
              </a:rPr>
              <a:t>«Гнёздышко»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65540" name="Picture 4" descr="http://school10kd.ru/school_life/patriot/patriot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57298"/>
            <a:ext cx="9144000" cy="4071966"/>
          </a:xfrm>
          <a:prstGeom prst="rect">
            <a:avLst/>
          </a:prstGeom>
          <a:noFill/>
        </p:spPr>
      </p:pic>
      <p:pic>
        <p:nvPicPr>
          <p:cNvPr id="7" name="Picture 6" descr="http://gel-school-20.ru/wp-content/uploads/2016/09/547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47857" y="1357298"/>
            <a:ext cx="5429289" cy="40719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1" y="0"/>
            <a:ext cx="9144000" cy="6876288"/>
          </a:xfrm>
          <a:prstGeom prst="rect">
            <a:avLst/>
          </a:prstGeom>
          <a:noFill/>
        </p:spPr>
      </p:pic>
      <p:pic>
        <p:nvPicPr>
          <p:cNvPr id="4" name="Picture 4" descr="http://school10kd.ru/school_life/patriot/patriot-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521" y="18288"/>
            <a:ext cx="4268447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283968" y="908720"/>
            <a:ext cx="3672408" cy="48965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i="1" dirty="0" smtClean="0">
              <a:solidFill>
                <a:schemeClr val="tx1"/>
              </a:solidFill>
            </a:endParaRPr>
          </a:p>
          <a:p>
            <a:endParaRPr lang="ru-RU" sz="2800" b="1" i="1" dirty="0" smtClean="0">
              <a:solidFill>
                <a:schemeClr val="tx1"/>
              </a:solidFill>
            </a:endParaRPr>
          </a:p>
          <a:p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Вывод: 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благодаря систематической, целенаправленной работе по патриотизму, у дошкольников формируются такие качества, как патриотическое сознание, осознание себя частицей нашей огромной Родины. Интеграция трудовой, эстетической, духовно-нравственной, познавательной деятельности приводит к тому фундаменту, на котором формирует</a:t>
            </a:r>
            <a:r>
              <a:rPr lang="ru-RU" b="1" i="1" dirty="0" smtClean="0">
                <a:solidFill>
                  <a:schemeClr val="tx1"/>
                </a:solidFill>
              </a:rPr>
              <a:t>ся </a:t>
            </a:r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любви к своей Родине.</a:t>
            </a:r>
          </a:p>
          <a:p>
            <a:pPr>
              <a:lnSpc>
                <a:spcPct val="150000"/>
              </a:lnSpc>
            </a:pPr>
            <a:r>
              <a:rPr lang="ru-RU" i="1" dirty="0" smtClean="0">
                <a:solidFill>
                  <a:schemeClr val="tx1"/>
                </a:solidFill>
              </a:rPr>
              <a:t> </a:t>
            </a:r>
          </a:p>
          <a:p>
            <a:pPr algn="ctr"/>
            <a:endParaRPr lang="ru-RU" sz="2800" b="1" i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6430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32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4" descr="http://krbm.ru/wp-content/uploads/2015/07/patrioticheski%E2%80%A6imvolom-rossi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714488"/>
            <a:ext cx="9050165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0001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 b="1" i="1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i="1" dirty="0" smtClean="0">
                <a:solidFill>
                  <a:schemeClr val="tx1"/>
                </a:solidFill>
              </a:rPr>
              <a:t>Актуальность:</a:t>
            </a:r>
          </a:p>
          <a:p>
            <a:pPr algn="ctr"/>
            <a:endParaRPr lang="ru-RU" sz="2800" b="1" i="1" dirty="0" smtClean="0">
              <a:solidFill>
                <a:schemeClr val="tx1"/>
              </a:solidFill>
            </a:endParaRPr>
          </a:p>
        </p:txBody>
      </p:sp>
      <p:sp>
        <p:nvSpPr>
          <p:cNvPr id="60417" name="Rectangle 1"/>
          <p:cNvSpPr>
            <a:spLocks noChangeArrowheads="1"/>
          </p:cNvSpPr>
          <p:nvPr/>
        </p:nvSpPr>
        <p:spPr bwMode="auto">
          <a:xfrm>
            <a:off x="500034" y="1285860"/>
            <a:ext cx="8072494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Работа по формированию основ патриотизма, уважения к своему городу,  к Родине, её традициям  является актуальной в силу современной политики. </a:t>
            </a:r>
            <a:r>
              <a:rPr lang="ru-RU" b="1" i="1" dirty="0" smtClean="0"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В последнее время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материальные ценности стали доминировать над духовными. Возрождение духовно-нравственного воспитания – это шаг к возрождению России. И</a:t>
            </a:r>
            <a:r>
              <a:rPr kumimoji="0" lang="ru-RU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начинать эту работу  надо </a:t>
            </a:r>
            <a:r>
              <a:rPr kumimoji="0" lang="ru-RU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с дошкольного возраста. Именно в этом возрасте в душу ребёнка закладывается патриотическое сознание, чувство любви и гордости к своей Родине, уважение к её символике. Пропуская через себя многие события и сведения  о своей стране и её истории, людях, приложивших большие усилия для  её процветания, дошкольники начинают понимать, что Родина станет богаче, краше и независимей, когда все, в том числе и они сами, приложат к этому усилия.</a:t>
            </a:r>
            <a:endParaRPr kumimoji="0" lang="ru-RU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57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i="1" dirty="0" smtClean="0">
              <a:solidFill>
                <a:schemeClr val="tx1"/>
              </a:solidFill>
            </a:endParaRPr>
          </a:p>
          <a:p>
            <a:endParaRPr lang="ru-RU" sz="2800" b="1" i="1" dirty="0" smtClean="0">
              <a:solidFill>
                <a:schemeClr val="tx1"/>
              </a:solidFill>
            </a:endParaRPr>
          </a:p>
          <a:p>
            <a:r>
              <a:rPr lang="ru-RU" sz="28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Целью  </a:t>
            </a:r>
            <a:r>
              <a:rPr lang="ru-RU" sz="24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патриотического воспитания является формирование  у дошкольников духовно-нравственного сознания, воспитание человека с активной жизненной позицией, готового на самоотдачу на благо и процветание своей страны.</a:t>
            </a:r>
          </a:p>
          <a:p>
            <a:endPara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466" name="Rectangle 2"/>
          <p:cNvSpPr>
            <a:spLocks noChangeArrowheads="1"/>
          </p:cNvSpPr>
          <p:nvPr/>
        </p:nvSpPr>
        <p:spPr bwMode="auto">
          <a:xfrm>
            <a:off x="428596" y="1571612"/>
            <a:ext cx="8429684" cy="58169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</a:pPr>
            <a:r>
              <a:rPr lang="ru-RU" sz="24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 marL="0" marR="0" lvl="0" indent="0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 Воспитывать любовь и бережное отношение к традициям и ценностям своей семьи, детского сада, родного города, страны.</a:t>
            </a:r>
          </a:p>
          <a:p>
            <a:pPr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</a:tabLst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Формировать у детей желание участвовать в общественных мероприятиях, направленных на благоустройство территории детского сада, своего двора, улиц родного города.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Воспитывать уважительное и заботливое отношение к своим родственникам, к младшим дошкольникам и старшему поколению.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Воспитывать уважительное отношение к людям разных профессий, работающих на благо других людей и на благо своего города.</a:t>
            </a:r>
          </a:p>
          <a:p>
            <a:pPr lvl="0">
              <a:lnSpc>
                <a:spcPct val="150000"/>
              </a:lnSpc>
            </a:pPr>
            <a:endParaRPr lang="ru-RU" sz="2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0850" algn="l"/>
              </a:tabLst>
            </a:pPr>
            <a:endParaRPr lang="ru-RU" sz="2400" i="1" dirty="0" smtClean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endParaRPr kumimoji="0" lang="ru-RU" sz="24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500034" y="0"/>
            <a:ext cx="8429684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чувство гордости за людей, достигших успехов в разных областях деятельности: в сельском хозяйстве, на производстве, в космосе и т.д.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Формировать представление о Защитниках Отечества, их приверженности к своей многонациональной Родине.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Воспитывать бережное и трепетное отношение к природе родного края, формировать желание оберегать природные богатства и ресурсы.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Познакомить детей с символикой России, её значением для народа.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Воспитывать уважение и чувство гордости за своих родственников, защищавших Родину во время Великой Отечественной войны, уважение и чувство огромной признательности к ветеранам войны.</a:t>
            </a:r>
          </a:p>
          <a:p>
            <a:pPr lvl="0"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Воспитывать интерес и уважение к традициям и праздникам Российского  народа (Масленица, Пасха)</a:t>
            </a:r>
          </a:p>
          <a:p>
            <a:pPr lvl="0">
              <a:buFont typeface="Arial" pitchFamily="34" charset="0"/>
              <a:buChar char="•"/>
            </a:pPr>
            <a:endParaRPr lang="ru-RU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9286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патриотического воспитания 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071546"/>
            <a:ext cx="6643734" cy="157161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образовательного пространства, способствующего  патриотическому воспитанию, а также воспитанию духовно-нравственной культуре поведения и сознания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0" y="4786322"/>
            <a:ext cx="3857652" cy="11429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работа с  социальными партнёрами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1500166" y="2643182"/>
            <a:ext cx="484632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5857884" y="2643182"/>
            <a:ext cx="484632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2357422" y="2643182"/>
            <a:ext cx="484632" cy="21431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500694" y="4500570"/>
            <a:ext cx="3643306" cy="12858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системы НОД ,  сценариев  утренников и развлечений, создание презентаций по темам</a:t>
            </a:r>
            <a:r>
              <a:rPr lang="ru-RU" sz="2000" b="1" i="1" dirty="0" smtClean="0">
                <a:solidFill>
                  <a:schemeClr val="tx1"/>
                </a:solidFill>
              </a:rPr>
              <a:t>.</a:t>
            </a:r>
            <a:endParaRPr lang="ru-RU" sz="2000" b="1" i="1" dirty="0">
              <a:solidFill>
                <a:schemeClr val="tx1"/>
              </a:solidFill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6929454" y="2643182"/>
            <a:ext cx="484632" cy="18573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357818" y="2928934"/>
            <a:ext cx="3571868" cy="11429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педагогического взаимодействия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14282" y="3214686"/>
            <a:ext cx="3286116" cy="11429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предметно-пространственной среды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6143596"/>
            <a:ext cx="2928958" cy="71440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Традиции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143372" y="2643182"/>
            <a:ext cx="484632" cy="3500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8288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357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2" algn="ctr"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предметно-пространственной среды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643050"/>
            <a:ext cx="864399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/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уголка патриотического воспитания.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Пополнение фонда методической и художественной литературы по темам.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Пополнение наглядно-демонстрационного материала.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Создание презентаций, подбор видеофильмов по темам.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Пополнение уголков дидактическим материалом и настольно-печатными играми.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Оформление альбомов по темам.</a:t>
            </a:r>
          </a:p>
          <a:p>
            <a:pPr>
              <a:buFont typeface="Arial" pitchFamily="34" charset="0"/>
              <a:buChar char="•"/>
            </a:pPr>
            <a:endParaRPr lang="ru-RU" sz="2000" b="1" i="1" dirty="0" smtClean="0"/>
          </a:p>
          <a:p>
            <a:pPr>
              <a:buFont typeface="Arial" pitchFamily="34" charset="0"/>
              <a:buChar char="•"/>
            </a:pPr>
            <a:endParaRPr lang="ru-RU" sz="2000" b="1" i="1" dirty="0" smtClean="0"/>
          </a:p>
          <a:p>
            <a:pPr>
              <a:buFont typeface="Arial" pitchFamily="34" charset="0"/>
              <a:buChar char="•"/>
            </a:pPr>
            <a:endParaRPr lang="ru-RU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0"/>
            <a:ext cx="9144000" cy="128586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Оформление уголка патриотического 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sz="28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981" y="1295004"/>
            <a:ext cx="7078037" cy="5325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7628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61033" y="25599"/>
            <a:ext cx="9144000" cy="135729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с социальными партнёрами.</a:t>
            </a:r>
            <a:endParaRPr lang="ru-RU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000364" y="3143248"/>
            <a:ext cx="3714776" cy="164307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МБДОУ Детский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26</a:t>
            </a:r>
            <a:endParaRPr lang="ru-RU" sz="2000" b="1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«Гнёздышко»</a:t>
            </a:r>
            <a:endParaRPr lang="ru-RU" sz="20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69773" y="2324823"/>
            <a:ext cx="2928958" cy="11430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357818" y="1714488"/>
            <a:ext cx="3286148" cy="1200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Библиотека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143636" y="4786322"/>
            <a:ext cx="2786082" cy="127159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Храм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14282" y="4071942"/>
            <a:ext cx="2643206" cy="121444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</a:rPr>
              <a:t>Пожарная часть</a:t>
            </a:r>
            <a:endParaRPr lang="ru-RU" b="1" i="1" dirty="0">
              <a:solidFill>
                <a:schemeClr val="tx1"/>
              </a:solidFill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2000232" y="5357826"/>
            <a:ext cx="3500462" cy="112871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ДЮЦ «Солнышко»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>
            <a:off x="3714744" y="4714884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Стрелка вниз 12"/>
          <p:cNvSpPr/>
          <p:nvPr/>
        </p:nvSpPr>
        <p:spPr>
          <a:xfrm rot="19211080">
            <a:off x="6148623" y="4443249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 rot="4366382">
            <a:off x="2488488" y="3941617"/>
            <a:ext cx="500066" cy="6429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Стрелка вниз 14"/>
          <p:cNvSpPr/>
          <p:nvPr/>
        </p:nvSpPr>
        <p:spPr>
          <a:xfrm rot="11771015">
            <a:off x="5878077" y="2739909"/>
            <a:ext cx="500066" cy="621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Стрелка вниз 15"/>
          <p:cNvSpPr/>
          <p:nvPr/>
        </p:nvSpPr>
        <p:spPr>
          <a:xfrm rot="7914071">
            <a:off x="3068293" y="2777418"/>
            <a:ext cx="500066" cy="6731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6858016" y="3286124"/>
            <a:ext cx="2285984" cy="1200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Родители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низ 17"/>
          <p:cNvSpPr/>
          <p:nvPr/>
        </p:nvSpPr>
        <p:spPr>
          <a:xfrm rot="16200000">
            <a:off x="6632764" y="3725690"/>
            <a:ext cx="500066" cy="478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 rot="9416054">
            <a:off x="4031012" y="2573383"/>
            <a:ext cx="500066" cy="6224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Овал 19"/>
          <p:cNvSpPr/>
          <p:nvPr/>
        </p:nvSpPr>
        <p:spPr>
          <a:xfrm>
            <a:off x="2928926" y="1428736"/>
            <a:ext cx="2285984" cy="120015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 МБДОУ</a:t>
            </a:r>
            <a:endParaRPr lang="ru-RU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Users\Татьяна\Desktop\обложки для презентаций, открытки\обложки для презентаций\4002186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144"/>
            <a:ext cx="9144000" cy="6876288"/>
          </a:xfrm>
          <a:prstGeom prst="rect">
            <a:avLst/>
          </a:prstGeom>
          <a:noFill/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6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группах нашего детского сада есть центры патриотического воспитания. </a:t>
            </a:r>
          </a:p>
          <a:p>
            <a:pPr marL="285750" indent="-285750">
              <a:buFontTx/>
              <a:buChar char="-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Игра является ведущей деятельностью дошкольников, представляет собой отражение детьми окружающей жизни. Игра, учит ребёнка размышлять над нравственной сутью каждого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поступка,азвивает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душу и воспитывает хорошие манеры. Русские народные игры  позволяют детям не только не только почувствовать себя частью русского народа, но и способствуют утверждению добрых отношений в детском коллективе, дают ребёнку защиту от негативного влияния агрессивной среды. - Особую роль в воспитании нравственных качеств у дошкольников играет детская художественная литература. 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-Ежегодно в детском саду проводится праздники посвящённые Дню Победы. Стало традицией  9 мая  возлагать цветы к обелиску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Одной из инновационных форм работы по развитию патриотических качеств у детей дошкольного возраста является создание 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лэпбуков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 различной тематики.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388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1505</TotalTime>
  <Words>667</Words>
  <Application>Microsoft Office PowerPoint</Application>
  <PresentationFormat>Экран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Татьяна</dc:creator>
  <cp:lastModifiedBy>Пользователь</cp:lastModifiedBy>
  <cp:revision>168</cp:revision>
  <dcterms:created xsi:type="dcterms:W3CDTF">2017-08-24T12:44:39Z</dcterms:created>
  <dcterms:modified xsi:type="dcterms:W3CDTF">2025-02-05T15:25:14Z</dcterms:modified>
</cp:coreProperties>
</file>